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53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9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Public Transport Tracking &amp;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intelligent full-stack platform revolutionizing public transportation through real-time tracking, AI-powered predictions, and seamless digital booking—will be designed for efficiency, transparency, and universal accessibility.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/>
          <p:nvPr/>
        </p:nvSpPr>
        <p:spPr>
          <a:xfrm>
            <a:off x="552926" y="434340"/>
            <a:ext cx="3717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900"/>
              <a:buFont typeface="Lora"/>
              <a:buNone/>
            </a:pPr>
            <a:r>
              <a:rPr lang="en-US" sz="29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Dhanush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552926" y="962025"/>
            <a:ext cx="373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Trip Management &amp; Booking Infrastructure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7303770" y="1431250"/>
            <a:ext cx="22800" cy="47169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6686490" y="1597462"/>
            <a:ext cx="474000" cy="228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7137499" y="1431250"/>
            <a:ext cx="355500" cy="355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7203638" y="1469529"/>
            <a:ext cx="22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1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590098" y="1485543"/>
            <a:ext cx="1935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Seat Allocation Engine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552926" y="1812607"/>
            <a:ext cx="597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implement a dynamic seat allocation system with real-time availability tracking and conflict prevention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7470041" y="2545199"/>
            <a:ext cx="474000" cy="228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7137499" y="2378988"/>
            <a:ext cx="355500" cy="355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7203638" y="2417266"/>
            <a:ext cx="22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1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105061" y="2433280"/>
            <a:ext cx="1858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Fare Calculator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8105061" y="2760345"/>
            <a:ext cx="597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develop an intelligent pricing engine considering distance, route type, and passenger categories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6686490" y="3362087"/>
            <a:ext cx="474000" cy="228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7137499" y="3195876"/>
            <a:ext cx="355500" cy="355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203638" y="3234154"/>
            <a:ext cx="22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1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666774" y="3250168"/>
            <a:ext cx="1858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Trip Lifecycle APIs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552926" y="3577233"/>
            <a:ext cx="597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create a comprehensive trip management system with status updates, notifications, and cancellation handling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7470041" y="4179094"/>
            <a:ext cx="474000" cy="228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7137499" y="4012883"/>
            <a:ext cx="355500" cy="355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7203638" y="4051161"/>
            <a:ext cx="22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1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8105061" y="4067175"/>
            <a:ext cx="1858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Integration Layer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8105061" y="4394240"/>
            <a:ext cx="597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connect the booking system with vehicle, route, and user modules, ensuring seamless data flow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6686490" y="4996101"/>
            <a:ext cx="474000" cy="22800"/>
          </a:xfrm>
          <a:prstGeom prst="roundRect">
            <a:avLst>
              <a:gd fmla="val 103662" name="adj"/>
            </a:avLst>
          </a:prstGeom>
          <a:solidFill>
            <a:srgbClr val="5D606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7137499" y="4829889"/>
            <a:ext cx="355500" cy="355500"/>
          </a:xfrm>
          <a:prstGeom prst="roundRect">
            <a:avLst>
              <a:gd fmla="val 6668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7203638" y="4868168"/>
            <a:ext cx="22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Lora"/>
              <a:buNone/>
            </a:pPr>
            <a:r>
              <a:rPr lang="en-US" sz="1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4666774" y="4884182"/>
            <a:ext cx="1858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Route Mapping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552926" y="5211247"/>
            <a:ext cx="597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build ETA calculation and route visualization functions, integrating with ML prediction services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52926" y="6483548"/>
            <a:ext cx="18585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Planned Outcomes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552926" y="6873716"/>
            <a:ext cx="6569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achieve sub-second booking confirmation processing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552926" y="7181731"/>
            <a:ext cx="6569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Plans for 99.9% accuracy in seat availability tracking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552926" y="7489746"/>
            <a:ext cx="6569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ensure seamless integration with payment gateways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7515463" y="6503313"/>
            <a:ext cx="6569700" cy="924000"/>
          </a:xfrm>
          <a:prstGeom prst="roundRect">
            <a:avLst>
              <a:gd fmla="val 2565" name="adj"/>
            </a:avLst>
          </a:prstGeom>
          <a:solidFill>
            <a:srgbClr val="4904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3" name="Google Shape;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340" y="6737628"/>
            <a:ext cx="197406" cy="1578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8028623" y="6700599"/>
            <a:ext cx="5898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Anticipated Impact:</a:t>
            </a: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Will engineer a booking infrastructure capable of handling 10,000+ concurrent transactions with zero data inconsistencies.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2803148" y="7638585"/>
            <a:ext cx="1737900" cy="501900"/>
          </a:xfrm>
          <a:prstGeom prst="rect">
            <a:avLst/>
          </a:prstGeom>
          <a:solidFill>
            <a:srgbClr val="252833"/>
          </a:solidFill>
          <a:ln cap="flat" cmpd="sng" w="12700">
            <a:solidFill>
              <a:srgbClr val="2528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385949" y="484947"/>
            <a:ext cx="3430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700"/>
              <a:buFont typeface="Lora"/>
              <a:buNone/>
            </a:pPr>
            <a:r>
              <a:rPr lang="en-US" sz="27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Dhanush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510302" y="897731"/>
            <a:ext cx="2133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1350"/>
              <a:buFont typeface="Lora"/>
              <a:buNone/>
            </a:pPr>
            <a:r>
              <a:rPr lang="en-US" sz="13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Integration &amp; Notifications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10302" y="1549598"/>
            <a:ext cx="8123400" cy="1293900"/>
          </a:xfrm>
          <a:prstGeom prst="roundRect">
            <a:avLst>
              <a:gd fmla="val 5653" name="adj"/>
            </a:avLst>
          </a:prstGeom>
          <a:solidFill>
            <a:srgbClr val="2528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1" name="Google Shape;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02" y="1534358"/>
            <a:ext cx="8123394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3282" y="1330881"/>
            <a:ext cx="437436" cy="43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4489" y="1462088"/>
            <a:ext cx="174904" cy="1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/>
          <p:nvPr/>
        </p:nvSpPr>
        <p:spPr>
          <a:xfrm>
            <a:off x="671274" y="1914049"/>
            <a:ext cx="2274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Lora"/>
              <a:buNone/>
            </a:pPr>
            <a:r>
              <a:rPr lang="en-US" sz="13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ML Microservice Integration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671274" y="2215872"/>
            <a:ext cx="7801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seamlessly connect the core backend with the ML ETA microservice, to enable real-time predictive analytics for accurate arrival estimations.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510302" y="3208020"/>
            <a:ext cx="8123400" cy="1293900"/>
          </a:xfrm>
          <a:prstGeom prst="roundRect">
            <a:avLst>
              <a:gd fmla="val 5653" name="adj"/>
            </a:avLst>
          </a:prstGeom>
          <a:solidFill>
            <a:srgbClr val="2528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02" y="3192780"/>
            <a:ext cx="8123394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3282" y="2989302"/>
            <a:ext cx="437436" cy="43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4489" y="3120509"/>
            <a:ext cx="174904" cy="1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671274" y="3572470"/>
            <a:ext cx="2059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Lora"/>
              <a:buNone/>
            </a:pPr>
            <a:r>
              <a:rPr lang="en-US" sz="13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Notification System Logic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71274" y="3874294"/>
            <a:ext cx="7801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implement comprehensive backend logic for critical SMS and email notifications, to ensure timely communication for trip updates, bookings, and alerts.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510302" y="4866442"/>
            <a:ext cx="8123400" cy="1293900"/>
          </a:xfrm>
          <a:prstGeom prst="roundRect">
            <a:avLst>
              <a:gd fmla="val 5653" name="adj"/>
            </a:avLst>
          </a:prstGeom>
          <a:solidFill>
            <a:srgbClr val="2528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02" y="4851202"/>
            <a:ext cx="8123394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3282" y="4647724"/>
            <a:ext cx="437436" cy="43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4489" y="4778931"/>
            <a:ext cx="174904" cy="1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671274" y="5230892"/>
            <a:ext cx="17154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Lora"/>
              <a:buNone/>
            </a:pPr>
            <a:r>
              <a:rPr lang="en-US" sz="13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Driver Tracking Sync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71274" y="5532715"/>
            <a:ext cx="7801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develop robust synchronization mechanisms for driver tracking, to ensure accurate and live location data across the platform for enhanced operational oversight.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510302" y="6524863"/>
            <a:ext cx="8123400" cy="1293900"/>
          </a:xfrm>
          <a:prstGeom prst="roundRect">
            <a:avLst>
              <a:gd fmla="val 5653" name="adj"/>
            </a:avLst>
          </a:prstGeom>
          <a:solidFill>
            <a:srgbClr val="2528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02" y="6509623"/>
            <a:ext cx="8123394" cy="60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3282" y="6306145"/>
            <a:ext cx="437436" cy="437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4489" y="6437352"/>
            <a:ext cx="174904" cy="1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671274" y="6889313"/>
            <a:ext cx="19698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50"/>
              <a:buFont typeface="Lora"/>
              <a:buNone/>
            </a:pPr>
            <a:r>
              <a:rPr lang="en-US" sz="13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Cross-Module Data Flow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71274" y="7191137"/>
            <a:ext cx="7801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orchestrate efficient and seamless data flow across all system modules, to guarantee consistency and reliability of information exchange.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4472" y="420172"/>
            <a:ext cx="3593544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SENIM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34472" y="930354"/>
            <a:ext cx="193024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 Development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72" y="1383983"/>
            <a:ext cx="381714" cy="381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4472" y="1956554"/>
            <a:ext cx="245947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React User Interface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34472" y="2272665"/>
            <a:ext cx="8075057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develop the complete user-facing application using React, to ensure a modern, responsive, and highly interactive experience for passengers.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472" y="3066693"/>
            <a:ext cx="381714" cy="3817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472" y="3639264"/>
            <a:ext cx="276296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Booking &amp; Payments UI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534472" y="3955375"/>
            <a:ext cx="8075057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design and implement user interfaces for the entire booking journey, including route selection, seat reservations, and secure payment processing.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472" y="4749403"/>
            <a:ext cx="381714" cy="3817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4472" y="5321975"/>
            <a:ext cx="2396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Live Tracking Map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534472" y="5638086"/>
            <a:ext cx="8075057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integrate Leaflet.js to create an interactive map displaying live vehicle locations, estimated arrival times, and route progression for passengers.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472" y="6432113"/>
            <a:ext cx="381714" cy="3817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34472" y="7004685"/>
            <a:ext cx="2476738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Cross-Device Responsiveness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534472" y="7320796"/>
            <a:ext cx="8075057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ensure optimal viewing and interaction across all screen sizes and devices, to deliver a consistent and user-friendly experience on desktop, tablet, and mobile.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119" y="451128"/>
            <a:ext cx="3860125" cy="482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SENIM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4119" y="999173"/>
            <a:ext cx="2554962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Experience &amp; Admin UI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9" y="1670923"/>
            <a:ext cx="6540937" cy="654093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2964" y="1670923"/>
            <a:ext cx="6540937" cy="1303615"/>
          </a:xfrm>
          <a:prstGeom prst="roundRect">
            <a:avLst>
              <a:gd name="adj" fmla="val 841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04" y="1670923"/>
            <a:ext cx="91440" cy="1303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78353" y="1857732"/>
            <a:ext cx="2366129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Panel Development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778353" y="2262902"/>
            <a:ext cx="609873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build comprehensive admin panel pages for efficient route and vehicle management, enhancing operational oversight.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522964" y="3138488"/>
            <a:ext cx="6540937" cy="1303615"/>
          </a:xfrm>
          <a:prstGeom prst="roundRect">
            <a:avLst>
              <a:gd name="adj" fmla="val 841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04" y="3138488"/>
            <a:ext cx="91440" cy="1303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8353" y="3325297"/>
            <a:ext cx="1930003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Architecture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778353" y="3730466"/>
            <a:ext cx="609873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design a robust, component-based frontend architecture for the admin UI, ensuring modularity and long-term scalability.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7522964" y="4606052"/>
            <a:ext cx="6540937" cy="1303615"/>
          </a:xfrm>
          <a:prstGeom prst="roundRect">
            <a:avLst>
              <a:gd name="adj" fmla="val 841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04" y="4606052"/>
            <a:ext cx="91440" cy="13036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78353" y="4792861"/>
            <a:ext cx="239601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Data Integration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778353" y="5198031"/>
            <a:ext cx="609873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seamlessly integrate APIs, interactive maps, and real-time data displays into the admin interface for dynamic insights.</a:t>
            </a:r>
            <a:endParaRPr lang="en-US" sz="1250" dirty="0"/>
          </a:p>
        </p:txBody>
      </p:sp>
      <p:sp>
        <p:nvSpPr>
          <p:cNvPr id="17" name="Shape 11"/>
          <p:cNvSpPr/>
          <p:nvPr/>
        </p:nvSpPr>
        <p:spPr>
          <a:xfrm>
            <a:off x="7522964" y="6073616"/>
            <a:ext cx="6540937" cy="1303615"/>
          </a:xfrm>
          <a:prstGeom prst="roundRect">
            <a:avLst>
              <a:gd name="adj" fmla="val 841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04" y="6073616"/>
            <a:ext cx="91440" cy="130361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778353" y="6260425"/>
            <a:ext cx="1930003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Accessible Design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7778353" y="6665595"/>
            <a:ext cx="609873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ensure the admin UI is highly accessible, optimizing performance and usability for rural users and those with low-spec devices.</a:t>
            </a:r>
            <a:endParaRPr lang="en-US" sz="12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B89D87-0F8C-6ABF-A3F9-8A49AFFF9849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6044565" y="438864"/>
            <a:ext cx="3752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728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950"/>
              <a:buFont typeface="Lora"/>
              <a:buNone/>
            </a:pPr>
            <a:r>
              <a:rPr lang="en-US" sz="29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Priyanshu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044565" y="971669"/>
            <a:ext cx="19110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1450"/>
              <a:buFont typeface="Lora"/>
              <a:buNone/>
            </a:pPr>
            <a:r>
              <a:rPr lang="en-US" sz="14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Frontend Engineering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044565" y="1445419"/>
            <a:ext cx="8027700" cy="1466700"/>
          </a:xfrm>
          <a:prstGeom prst="roundRect">
            <a:avLst>
              <a:gd fmla="val 1631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3990" y="1604843"/>
            <a:ext cx="478393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5554" y="1736408"/>
            <a:ext cx="215265" cy="2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6203990" y="2242661"/>
            <a:ext cx="7708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develop intuitive driver dashboard components, providing essential real-time information and controls for efficient trip management.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044565" y="3071574"/>
            <a:ext cx="8027700" cy="1466700"/>
          </a:xfrm>
          <a:prstGeom prst="roundRect">
            <a:avLst>
              <a:gd fmla="val 1631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3990" y="3230999"/>
            <a:ext cx="478393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5554" y="3362563"/>
            <a:ext cx="215265" cy="2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/>
          <p:nvPr/>
        </p:nvSpPr>
        <p:spPr>
          <a:xfrm>
            <a:off x="6203990" y="3868817"/>
            <a:ext cx="7708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create user interfaces for live trip updates and real-time GPS tracking controls, ensuring drivers have accurate navigation and operational data.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6044565" y="4697730"/>
            <a:ext cx="8027700" cy="1466700"/>
          </a:xfrm>
          <a:prstGeom prst="roundRect">
            <a:avLst>
              <a:gd fmla="val 1631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03990" y="4857155"/>
            <a:ext cx="478393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5554" y="4988719"/>
            <a:ext cx="215265" cy="2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6203990" y="5494972"/>
            <a:ext cx="7708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implement responsive layouts and develop a library of reusable UI components for consistent design and accelerated feature development.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044565" y="6323886"/>
            <a:ext cx="8027700" cy="1466700"/>
          </a:xfrm>
          <a:prstGeom prst="roundRect">
            <a:avLst>
              <a:gd fmla="val 1631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03990" y="6483310"/>
            <a:ext cx="478393" cy="478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35554" y="6614874"/>
            <a:ext cx="215265" cy="2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6203990" y="7121128"/>
            <a:ext cx="77088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optimize application loading performance and data synchronization for low-network regions, ensuring smooth operation in diverse connectivity environments.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2803148" y="7638585"/>
            <a:ext cx="1737900" cy="501900"/>
          </a:xfrm>
          <a:prstGeom prst="rect">
            <a:avLst/>
          </a:prstGeom>
          <a:solidFill>
            <a:srgbClr val="252833"/>
          </a:solidFill>
          <a:ln cap="flat" cmpd="sng" w="12700">
            <a:solidFill>
              <a:srgbClr val="2528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642104" y="504468"/>
            <a:ext cx="4317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350"/>
              <a:buFont typeface="Lora"/>
              <a:buNone/>
            </a:pPr>
            <a:r>
              <a:rPr lang="en-US" sz="33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Priyanshu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42104" y="1117402"/>
            <a:ext cx="21693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1650"/>
              <a:buFont typeface="Lora"/>
              <a:buNone/>
            </a:pPr>
            <a:r>
              <a:rPr lang="en-US" sz="16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SMS Alerts &amp; Rural UI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42104" y="1662351"/>
            <a:ext cx="7859700" cy="1379400"/>
          </a:xfrm>
          <a:prstGeom prst="roundRect">
            <a:avLst>
              <a:gd fmla="val 7954" name="adj"/>
            </a:avLst>
          </a:prstGeom>
          <a:solidFill>
            <a:srgbClr val="252833"/>
          </a:solidFill>
          <a:ln cap="flat" cmpd="sng" w="22850">
            <a:solidFill>
              <a:srgbClr val="5D60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44" y="1662351"/>
            <a:ext cx="91440" cy="137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/>
          <p:nvPr/>
        </p:nvSpPr>
        <p:spPr>
          <a:xfrm>
            <a:off x="917019" y="1868686"/>
            <a:ext cx="2953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lang="en-US" sz="16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SMS Notification Preferences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917019" y="2248495"/>
            <a:ext cx="737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implement user-friendly interfaces for opting into and out of SMS alerts, which will empower passengers to manage their communication preferences easily.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642104" y="3225284"/>
            <a:ext cx="7859700" cy="1379400"/>
          </a:xfrm>
          <a:prstGeom prst="roundRect">
            <a:avLst>
              <a:gd fmla="val 7954" name="adj"/>
            </a:avLst>
          </a:prstGeom>
          <a:solidFill>
            <a:srgbClr val="252833"/>
          </a:solidFill>
          <a:ln cap="flat" cmpd="sng" w="22850">
            <a:solidFill>
              <a:srgbClr val="5D60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44" y="3225284"/>
            <a:ext cx="91440" cy="137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/>
          <p:nvPr/>
        </p:nvSpPr>
        <p:spPr>
          <a:xfrm>
            <a:off x="917019" y="3431619"/>
            <a:ext cx="2504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lang="en-US" sz="16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Optimized Rural Booking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917019" y="3811429"/>
            <a:ext cx="737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develop a streamlined booking experience tailored for rural users, ensuring functionality and ease of use even with limited internet access and basic devices.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42104" y="4788218"/>
            <a:ext cx="7859700" cy="1379400"/>
          </a:xfrm>
          <a:prstGeom prst="roundRect">
            <a:avLst>
              <a:gd fmla="val 7954" name="adj"/>
            </a:avLst>
          </a:prstGeom>
          <a:solidFill>
            <a:srgbClr val="252833"/>
          </a:solidFill>
          <a:ln cap="flat" cmpd="sng" w="22850">
            <a:solidFill>
              <a:srgbClr val="5D60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8" name="Google Shape;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44" y="4788218"/>
            <a:ext cx="91440" cy="137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917019" y="4994553"/>
            <a:ext cx="24612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lang="en-US" sz="16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Accessible Alert Settings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917019" y="5374362"/>
            <a:ext cx="737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design a clean and intuitive alert settings page, making it simple for all users to customize their notification preferences without complexity.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42104" y="6351151"/>
            <a:ext cx="7859700" cy="1379400"/>
          </a:xfrm>
          <a:prstGeom prst="roundRect">
            <a:avLst>
              <a:gd fmla="val 7954" name="adj"/>
            </a:avLst>
          </a:prstGeom>
          <a:solidFill>
            <a:srgbClr val="252833"/>
          </a:solidFill>
          <a:ln cap="flat" cmpd="sng" w="22850">
            <a:solidFill>
              <a:srgbClr val="5D60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44" y="6351151"/>
            <a:ext cx="91440" cy="137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917019" y="6557486"/>
            <a:ext cx="25176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Lora"/>
              <a:buNone/>
            </a:pPr>
            <a:r>
              <a:rPr lang="en-US" sz="16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Integrated Alert Visibility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917019" y="6937296"/>
            <a:ext cx="7378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Will seamlessly incorporate visual alert indicators into the 'My Bookings' and 'Track' screens, providing immediate status updates and critical information at a glance.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61142"/>
            <a:ext cx="4682014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96397" y="1544241"/>
            <a:ext cx="6519267" cy="1923812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743194"/>
            <a:ext cx="596860" cy="5968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418" y="1907262"/>
            <a:ext cx="268605" cy="2686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95350" y="2539008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GPS Tracking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95350" y="2950845"/>
            <a:ext cx="61213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enable real-time bus location monitoring with precision mapping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617" y="1544241"/>
            <a:ext cx="6519386" cy="1923812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571" y="1743194"/>
            <a:ext cx="596860" cy="59686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7639" y="1907262"/>
            <a:ext cx="268605" cy="2686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3571" y="2539008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ETAs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613571" y="2950845"/>
            <a:ext cx="612147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algorithms will predict accurate arrival times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96397" y="3667006"/>
            <a:ext cx="6519267" cy="1923812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50" y="3865959"/>
            <a:ext cx="596860" cy="59686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9418" y="4030027"/>
            <a:ext cx="268605" cy="26860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95350" y="4661773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Booking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895350" y="5073610"/>
            <a:ext cx="612136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offer a seamless online fare payment and seat reservation system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617" y="3667006"/>
            <a:ext cx="6519386" cy="1923812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3571" y="3865959"/>
            <a:ext cx="596860" cy="596860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7639" y="4030027"/>
            <a:ext cx="268605" cy="26860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13571" y="4661773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Dashboards</a:t>
            </a:r>
            <a:endParaRPr lang="en-US" sz="1800" dirty="0"/>
          </a:p>
        </p:txBody>
      </p:sp>
      <p:sp>
        <p:nvSpPr>
          <p:cNvPr id="22" name="Text 12"/>
          <p:cNvSpPr/>
          <p:nvPr/>
        </p:nvSpPr>
        <p:spPr>
          <a:xfrm>
            <a:off x="7613571" y="5073610"/>
            <a:ext cx="612147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provide comprehensive admin and driver control panels</a:t>
            </a:r>
            <a:endParaRPr lang="en-US" sz="1550" dirty="0"/>
          </a:p>
        </p:txBody>
      </p:sp>
      <p:sp>
        <p:nvSpPr>
          <p:cNvPr id="23" name="Text 13"/>
          <p:cNvSpPr/>
          <p:nvPr/>
        </p:nvSpPr>
        <p:spPr>
          <a:xfrm>
            <a:off x="696397" y="6013609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24" name="Text 14"/>
          <p:cNvSpPr/>
          <p:nvPr/>
        </p:nvSpPr>
        <p:spPr>
          <a:xfrm>
            <a:off x="696397" y="6505099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integrate real-time traffic for route optimization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696397" y="6892885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implement SMS alerts to ensure rural region connectivity</a:t>
            </a:r>
            <a:endParaRPr lang="en-US" sz="1550" dirty="0"/>
          </a:p>
        </p:txBody>
      </p:sp>
      <p:sp>
        <p:nvSpPr>
          <p:cNvPr id="26" name="Text 16"/>
          <p:cNvSpPr/>
          <p:nvPr/>
        </p:nvSpPr>
        <p:spPr>
          <a:xfrm>
            <a:off x="696397" y="7280672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utilize a microservices architecture for scalability</a:t>
            </a:r>
            <a:endParaRPr lang="en-US" sz="1550" dirty="0"/>
          </a:p>
        </p:txBody>
      </p:sp>
      <p:sp>
        <p:nvSpPr>
          <p:cNvPr id="27" name="Text 17"/>
          <p:cNvSpPr/>
          <p:nvPr/>
        </p:nvSpPr>
        <p:spPr>
          <a:xfrm>
            <a:off x="7565469" y="6013609"/>
            <a:ext cx="234481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Foundation</a:t>
            </a:r>
            <a:endParaRPr lang="en-US" sz="1800" dirty="0"/>
          </a:p>
        </p:txBody>
      </p:sp>
      <p:sp>
        <p:nvSpPr>
          <p:cNvPr id="28" name="Text 18"/>
          <p:cNvSpPr/>
          <p:nvPr/>
        </p:nvSpPr>
        <p:spPr>
          <a:xfrm>
            <a:off x="7565469" y="6505099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employ containerized deployment with Docker</a:t>
            </a:r>
            <a:endParaRPr lang="en-US" sz="1550" dirty="0"/>
          </a:p>
        </p:txBody>
      </p:sp>
      <p:sp>
        <p:nvSpPr>
          <p:cNvPr id="29" name="Text 19"/>
          <p:cNvSpPr/>
          <p:nvPr/>
        </p:nvSpPr>
        <p:spPr>
          <a:xfrm>
            <a:off x="7565469" y="6892885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implement JWT authentication and secure API flows</a:t>
            </a:r>
            <a:endParaRPr lang="en-US" sz="1550" dirty="0"/>
          </a:p>
        </p:txBody>
      </p:sp>
      <p:sp>
        <p:nvSpPr>
          <p:cNvPr id="30" name="Text 20"/>
          <p:cNvSpPr/>
          <p:nvPr/>
        </p:nvSpPr>
        <p:spPr>
          <a:xfrm>
            <a:off x="7565469" y="7280672"/>
            <a:ext cx="6376154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use MongoDB for robust data management</a:t>
            </a:r>
            <a:endParaRPr lang="en-US" sz="15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663800-A519-1542-A0FF-B160F11F9ECD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69" y="842248"/>
            <a:ext cx="7756565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Development Team's Upcoming Work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90669" y="1591628"/>
            <a:ext cx="796266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multidisciplinary team will combine expertise in AI/ML research, backend engineering, DevOps infrastructure, and system architecture to deliver a comprehensive transportation solution.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0669" y="2321481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9" y="2585323"/>
            <a:ext cx="7962662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0669" y="2715339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&amp; Research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90669" y="3064788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team will develop machine learning models and create scientific documentation.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90669" y="3630097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9" y="3877151"/>
            <a:ext cx="7962662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0669" y="4023955"/>
            <a:ext cx="200334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Architecture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590669" y="4373404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team will develop APIs, design databases, and integrate systems.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590669" y="4938713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9" y="5168860"/>
            <a:ext cx="7962662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90669" y="5332571"/>
            <a:ext cx="209276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 &amp; Deployment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590669" y="5682020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team will implement containerization, build CI/CD pipelines, and manage production infrastructure.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590669" y="6247328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9" y="6460688"/>
            <a:ext cx="7962662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90669" y="6641187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Engineering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590669" y="6990636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team will implement and optimize end-to-end features.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282" y="584478"/>
            <a:ext cx="389203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Kaviyadharshini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65282" y="1137047"/>
            <a:ext cx="281785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AI/ML Engineering &amp; Research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065282" y="1628180"/>
            <a:ext cx="7986236" cy="1512451"/>
          </a:xfrm>
          <a:prstGeom prst="roundRect">
            <a:avLst>
              <a:gd name="adj" fmla="val 164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088142" y="1651040"/>
            <a:ext cx="661630" cy="1466731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94953" y="2229326"/>
            <a:ext cx="24800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915150" y="1816418"/>
            <a:ext cx="1945957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Leadership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915150" y="2158722"/>
            <a:ext cx="6948130" cy="793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spearhead comprehensive research into ETA prediction algorithms, evaluating multiple approaches including regression models, neural networks, and ensemble methods to identify optimal solutions for real-world transit scenarios.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65282" y="3306008"/>
            <a:ext cx="7986236" cy="1247894"/>
          </a:xfrm>
          <a:prstGeom prst="roundRect">
            <a:avLst>
              <a:gd name="adj" fmla="val 1988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088142" y="3328868"/>
            <a:ext cx="661630" cy="1202174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294953" y="3774877"/>
            <a:ext cx="24800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915150" y="3494246"/>
            <a:ext cx="1945957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ML Pipeline Design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915150" y="3836551"/>
            <a:ext cx="6948130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architect an end-to-end machine learning pipeline utilizing advanced regression techniques, feature engineering, and model validation frameworks to ensure prediction accuracy and robustness.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65282" y="4719280"/>
            <a:ext cx="7986236" cy="1512451"/>
          </a:xfrm>
          <a:prstGeom prst="roundRect">
            <a:avLst>
              <a:gd name="adj" fmla="val 164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088142" y="4742140"/>
            <a:ext cx="661630" cy="1466731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294953" y="5320427"/>
            <a:ext cx="24800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915150" y="4907518"/>
            <a:ext cx="1945957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Processing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915150" y="5249823"/>
            <a:ext cx="6948130" cy="793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clean and preprocess extensive datasets including historical GPS coordinates, traffic patterns, and route information—handling missing values, outliers, and temporal dependencies for model training.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065282" y="6397109"/>
            <a:ext cx="7986236" cy="1247894"/>
          </a:xfrm>
          <a:prstGeom prst="roundRect">
            <a:avLst>
              <a:gd name="adj" fmla="val 1988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088142" y="6419969"/>
            <a:ext cx="661630" cy="1202174"/>
          </a:xfrm>
          <a:prstGeom prst="rect">
            <a:avLst/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294953" y="6865977"/>
            <a:ext cx="248007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6915150" y="6585347"/>
            <a:ext cx="231028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Documentation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6915150" y="6927652"/>
            <a:ext cx="6948130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prepare comprehensive research documentation detailing methodology, experimental results, and performance metrics for potential publication and patent applications.</a:t>
            </a:r>
            <a:endParaRPr lang="en-US" sz="13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06BE7D-9419-7D20-D187-5B7A3D6F3CCA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525" y="458391"/>
            <a:ext cx="3922871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Kaviyadharshini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3525" y="1015365"/>
            <a:ext cx="3199328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Integration &amp; Deployment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5" y="1697950"/>
            <a:ext cx="833557" cy="12784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3769" y="1864638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FastAPI Microservice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83769" y="2276356"/>
            <a:ext cx="691503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integrate ML prediction service with Node.js backend using RESTful APIs and efficient data serialization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5" y="2976443"/>
            <a:ext cx="833557" cy="12784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3769" y="3143131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Prediction Endpoints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83769" y="3554849"/>
            <a:ext cx="691503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develop scalable backend endpoints serving real-time ETA predictions with sub-second response times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5" y="4254937"/>
            <a:ext cx="833557" cy="12784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3769" y="4421624"/>
            <a:ext cx="214931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Workflows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83769" y="4833342"/>
            <a:ext cx="691503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configure CI/CD pipelines for automated testing, model versioning, and seamless AIML service deployment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5" y="5533430"/>
            <a:ext cx="833557" cy="10117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3769" y="5700117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Integration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583769" y="6111835"/>
            <a:ext cx="691503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contribute to routing logic, request validation, and error handling across backend infrastructure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8184" y="1301114"/>
            <a:ext cx="5141238" cy="5141238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9454872" y="6928486"/>
            <a:ext cx="5141238" cy="1241822"/>
          </a:xfrm>
          <a:prstGeom prst="roundRect">
            <a:avLst>
              <a:gd name="adj" fmla="val 2014"/>
            </a:avLst>
          </a:prstGeom>
          <a:solidFill>
            <a:srgbClr val="49042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825" y="7272099"/>
            <a:ext cx="208359" cy="1666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454872" y="7235071"/>
            <a:ext cx="4432816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Planned Outcome:</a:t>
            </a:r>
            <a:r>
              <a:rPr lang="en-US" sz="13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Will successfully bridge machine learning models with production backend, enabling real-time intelligent predictions at scale.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55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Vinod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45281"/>
            <a:ext cx="68469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Patent Development &amp; Machine Learning Innovation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55407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Patent-Ready Architecture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102894"/>
            <a:ext cx="30143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design innovative workflow for predictive transit system with novel integration of ML, traffic data, and GPS tracking—which will position the platform for intellectual property protection.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3255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ETA Engine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51233" y="3750945"/>
            <a:ext cx="30143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build sophisticated prediction engine combining machine learning models with real-time traffic feeds, weather data, and historical patterns for unprecedented accuracy.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64743" y="3255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3750945"/>
            <a:ext cx="301430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develop intelligent system identifying off-route buses, unexpected delays, and service disruptions using unsupervised learning techniques.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778252" y="3255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Rural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8252" y="3750945"/>
            <a:ext cx="301442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engineer specialized algorithms addressing unique challenges of rural routes—handling sparse GPS data, unpaved roads, and variable traffic conditions.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08C9F5-048D-950B-0EE4-5E334976F937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486" y="681633"/>
            <a:ext cx="4639985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Vinod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76486" y="1340406"/>
            <a:ext cx="505408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Architecture &amp; DevOps Infrastructure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176486" y="1926193"/>
            <a:ext cx="3783330" cy="2379583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73654" y="2123361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73654" y="2531626"/>
            <a:ext cx="3388995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design comprehensive backend structure encompassing routes, real-time tracking, booking management, and user authentication with RESTful principles and modular organization.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6984" y="1926193"/>
            <a:ext cx="3783330" cy="2379583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54151" y="2123361"/>
            <a:ext cx="244899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&amp; Automation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54151" y="2531626"/>
            <a:ext cx="3388995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implement JWT-based authentication, scheduled cron jobs for data synchronization, and an intelligent alert engine for passenger notifications and system monitoring.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76486" y="4502944"/>
            <a:ext cx="7763828" cy="174879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73654" y="4700111"/>
            <a:ext cx="27802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Containerization Strategy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373654" y="5108377"/>
            <a:ext cx="7369492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architect a complete Docker containerization strategy—for backend services, frontend application, MongoDB database, and ML microservices—ensuring consistency across environments.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472238" y="6695361"/>
            <a:ext cx="746807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"Will build production-ready Docker Compose orchestration, enabling one-command deployment with automatic scaling, health checks, and zero-downtime updates."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76486" y="6473547"/>
            <a:ext cx="22860" cy="1074420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35CEF-91D6-9166-ED80-D7EF882CE85C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899" y="413147"/>
            <a:ext cx="3535799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Sagar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5899" y="915114"/>
            <a:ext cx="337518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Engineering &amp; API Development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9" y="1530429"/>
            <a:ext cx="5908715" cy="59087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5899" y="7608094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Stack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5899" y="7979331"/>
            <a:ext cx="590871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with Express framework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5899" y="8272224"/>
            <a:ext cx="590871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 with Mongoose ODM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25899" y="8565118"/>
            <a:ext cx="590871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WebSocket connections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25899" y="8858012"/>
            <a:ext cx="5908715" cy="24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optimize database indexing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808708" y="1530429"/>
            <a:ext cx="338018" cy="33801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871633" y="1566803"/>
            <a:ext cx="21205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296983" y="1581983"/>
            <a:ext cx="186213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API Development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296983" y="1953220"/>
            <a:ext cx="6815018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engineer comprehensive RESTful APIs for vehicle management, route planning, booking workflows, and user authentication with robust input validation.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808708" y="2734508"/>
            <a:ext cx="338018" cy="33801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871633" y="2770882"/>
            <a:ext cx="21205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296983" y="2786062"/>
            <a:ext cx="183773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Architecture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296983" y="3157299"/>
            <a:ext cx="6815018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design MongoDB schema models with optimized relations, embedded documents, and reference patterns, ensuring data integrity and query performance.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6808708" y="3938588"/>
            <a:ext cx="338018" cy="33801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871633" y="3974961"/>
            <a:ext cx="21205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296983" y="3990142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Location System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296983" y="4361378"/>
            <a:ext cx="6815018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integrate driver location update mechanisms using GPS coordinates, timestamps, and geospatial queries for real-time tracking visualization.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808708" y="5142667"/>
            <a:ext cx="338018" cy="33801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6871633" y="5179040"/>
            <a:ext cx="21205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296983" y="5194221"/>
            <a:ext cx="1962864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&amp; Performance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296983" y="5565458"/>
            <a:ext cx="6815018" cy="480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implement secure API flows with authentication middleware, rate limiting, and will optimize database queries for high-frequency operations.</a:t>
            </a:r>
            <a:endParaRPr lang="en-US" sz="11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94A9F-801D-44C1-2172-5914A7047C86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32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630" y="2883098"/>
            <a:ext cx="4448651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Sagar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1630" y="3514725"/>
            <a:ext cx="372558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Systems &amp; Analytics Backend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1630" y="4076224"/>
            <a:ext cx="6559034" cy="1722239"/>
          </a:xfrm>
          <a:prstGeom prst="roundRect">
            <a:avLst>
              <a:gd name="adj" fmla="val 164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73443" y="4288036"/>
            <a:ext cx="290893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Route Management Console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73443" y="4679394"/>
            <a:ext cx="6135410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develop administrative endpoints enabling route creation, modification, and deletion with validation rules, schedule management, and conflict detection for operational efficiency.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9617" y="4076224"/>
            <a:ext cx="6559153" cy="1722239"/>
          </a:xfrm>
          <a:prstGeom prst="roundRect">
            <a:avLst>
              <a:gd name="adj" fmla="val 164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21429" y="4288036"/>
            <a:ext cx="223432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Analytics &amp; Reporting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21429" y="4679394"/>
            <a:ext cx="6135529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build comprehensive backend modules generating ridership statistics, revenue reports, performance metrics, and predictive insights using aggregation pipelines and data analytics frameworks.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61630" y="5987415"/>
            <a:ext cx="6559034" cy="1722239"/>
          </a:xfrm>
          <a:prstGeom prst="roundRect">
            <a:avLst>
              <a:gd name="adj" fmla="val 164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3443" y="6199227"/>
            <a:ext cx="2224326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Validation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73443" y="6590586"/>
            <a:ext cx="6135410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implement system-wide validation schemas, custom error handling middleware, and logging infrastructure to ensure data quality and facilitate debugging across all services.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409617" y="5987415"/>
            <a:ext cx="6559153" cy="1722239"/>
          </a:xfrm>
          <a:prstGeom prst="roundRect">
            <a:avLst>
              <a:gd name="adj" fmla="val 164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21429" y="6199227"/>
            <a:ext cx="2224326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Optimization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21429" y="6590586"/>
            <a:ext cx="6135529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Will optimize database queries for high-frequency tracking updates using indexing strategies, caching mechanisms, and efficient data structures, aiming to reduce response times by 60%.</a:t>
            </a:r>
            <a:endParaRPr lang="en-US" sz="14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CB9DEA-1C90-7BBA-DA3C-C5F758C9ACFF}"/>
              </a:ext>
            </a:extLst>
          </p:cNvPr>
          <p:cNvSpPr/>
          <p:nvPr/>
        </p:nvSpPr>
        <p:spPr>
          <a:xfrm>
            <a:off x="12803148" y="7638585"/>
            <a:ext cx="1738042" cy="50180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